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BEECF-B731-4CEB-95A3-1ED2B5A73950}" type="datetimeFigureOut">
              <a:rPr lang="ru-RU" smtClean="0"/>
              <a:t>17.06.2013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661FD-5BB2-4432-A92E-96E9C7410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18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4F8D21-714D-4DC6-8859-4E24C5B5A0A8}" type="slidenum">
              <a:rPr lang="ru-RU"/>
              <a:pPr/>
              <a:t>1</a:t>
            </a:fld>
            <a:endParaRPr lang="ru-RU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478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BA8499-CEE8-419A-A372-C5FB7F30D081}" type="slidenum">
              <a:rPr lang="ru-RU"/>
              <a:pPr/>
              <a:t>10</a:t>
            </a:fld>
            <a:endParaRPr lang="ru-RU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054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928652-F251-4BDB-B5E4-E3FDD95F5DC5}" type="slidenum">
              <a:rPr lang="ru-RU"/>
              <a:pPr/>
              <a:t>11</a:t>
            </a:fld>
            <a:endParaRPr lang="ru-RU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295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83A5FB-128C-4605-A56F-9D8CB4CE4B0C}" type="slidenum">
              <a:rPr lang="ru-RU"/>
              <a:pPr/>
              <a:t>12</a:t>
            </a:fld>
            <a:endParaRPr lang="ru-RU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083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FF739-AD6C-4570-B56C-E6DD1A5F68DD}" type="slidenum">
              <a:rPr lang="ru-RU"/>
              <a:pPr/>
              <a:t>13</a:t>
            </a:fld>
            <a:endParaRPr lang="ru-RU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451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6A8CB7-49AD-4520-B822-9D59CF62B55F}" type="slidenum">
              <a:rPr lang="ru-RU"/>
              <a:pPr/>
              <a:t>14</a:t>
            </a:fld>
            <a:endParaRPr lang="ru-RU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923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F24CDC-8496-42F3-B33F-0B049BFEA7DA}" type="slidenum">
              <a:rPr lang="ru-RU"/>
              <a:pPr/>
              <a:t>15</a:t>
            </a:fld>
            <a:endParaRPr lang="ru-RU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229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04805B-D451-4D88-8439-85AB387356A0}" type="slidenum">
              <a:rPr lang="ru-RU"/>
              <a:pPr/>
              <a:t>16</a:t>
            </a:fld>
            <a:endParaRPr lang="ru-RU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203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85342D-2CF7-4478-B8A2-A340540CC1B0}" type="slidenum">
              <a:rPr lang="ru-RU"/>
              <a:pPr/>
              <a:t>17</a:t>
            </a:fld>
            <a:endParaRPr lang="ru-RU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999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8CAA3-63B7-405B-9AFE-4CA846E05ECA}" type="slidenum">
              <a:rPr lang="ru-RU"/>
              <a:pPr/>
              <a:t>18</a:t>
            </a:fld>
            <a:endParaRPr lang="ru-RU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715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D9AE9C-2402-45DE-9BED-42BE37AA308F}" type="slidenum">
              <a:rPr lang="ru-RU"/>
              <a:pPr/>
              <a:t>19</a:t>
            </a:fld>
            <a:endParaRPr lang="ru-RU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841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F8AE24-A972-41E7-BF14-CDE1B458E364}" type="slidenum">
              <a:rPr lang="ru-RU"/>
              <a:pPr/>
              <a:t>2</a:t>
            </a:fld>
            <a:endParaRPr lang="ru-RU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787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90BE67-0D71-49A8-8CA9-44171CE35E25}" type="slidenum">
              <a:rPr lang="ru-RU"/>
              <a:pPr/>
              <a:t>3</a:t>
            </a:fld>
            <a:endParaRPr lang="ru-RU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848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3E4970-AFDA-4CBA-B23B-28769EE7E14B}" type="slidenum">
              <a:rPr lang="ru-RU"/>
              <a:pPr/>
              <a:t>4</a:t>
            </a:fld>
            <a:endParaRPr lang="ru-RU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918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CC8C5-F0D7-4A17-8CD5-5616AA201AC3}" type="slidenum">
              <a:rPr lang="ru-RU"/>
              <a:pPr/>
              <a:t>5</a:t>
            </a:fld>
            <a:endParaRPr lang="ru-RU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031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79293B-4052-422F-B9DA-4D3E8D03C5CB}" type="slidenum">
              <a:rPr lang="ru-RU"/>
              <a:pPr/>
              <a:t>6</a:t>
            </a:fld>
            <a:endParaRPr 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873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132BD2-3F4F-4FE6-AAC8-E8CD607FF94D}" type="slidenum">
              <a:rPr lang="ru-RU"/>
              <a:pPr/>
              <a:t>7</a:t>
            </a:fld>
            <a:endParaRPr lang="ru-RU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254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7A0675-5C50-466E-9A18-CF4EE32E865F}" type="slidenum">
              <a:rPr lang="ru-RU"/>
              <a:pPr/>
              <a:t>8</a:t>
            </a:fld>
            <a:endParaRPr lang="ru-RU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876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D49D3-342B-4FF6-A13A-AFF2DE4DC72D}" type="slidenum">
              <a:rPr lang="ru-RU"/>
              <a:pPr/>
              <a:t>9</a:t>
            </a:fld>
            <a:endParaRPr lang="ru-RU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16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2910" y="285729"/>
            <a:ext cx="7715304" cy="2571767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Антикоррупционная политика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http://kerch.fm/images/stories/2011_01/full_s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071810"/>
            <a:ext cx="3574297" cy="35504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00138"/>
          </a:xfrm>
        </p:spPr>
        <p:txBody>
          <a:bodyPr/>
          <a:lstStyle/>
          <a:p>
            <a:r>
              <a:rPr lang="ru-RU" sz="3200" b="1" dirty="0" smtClean="0"/>
              <a:t>История </a:t>
            </a:r>
            <a:r>
              <a:rPr lang="ru-RU" sz="3200" b="1" dirty="0"/>
              <a:t>вопроса в РФ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71612"/>
            <a:ext cx="4857784" cy="488315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В рассуждениях о нынешнем состоянии России масштабная коррупция стала одним из главных и общепринятых тезисов. Только за период 1995-1996 гг. в центральной и региональной прессе было опубликовано свыше 3 тысяч материалов на эту тему. Более 60% респондентов в социологических опросах относят коррупцию к проблемам, представляющим угрозу национальной безопасности России; свыше 70% согласны с утверждением о том, что Россия может быть отнесена к числу коррумпированных государств. </a:t>
            </a:r>
          </a:p>
        </p:txBody>
      </p:sp>
      <p:pic>
        <p:nvPicPr>
          <p:cNvPr id="4" name="Picture 3" descr="C:\Documents and Settings\Admin\Рабочий стол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071678"/>
            <a:ext cx="3687763" cy="29384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428604"/>
            <a:ext cx="8786874" cy="5030787"/>
          </a:xfrm>
        </p:spPr>
        <p:txBody>
          <a:bodyPr/>
          <a:lstStyle/>
          <a:p>
            <a:r>
              <a:rPr lang="ru-RU" sz="2400" dirty="0"/>
              <a:t>Что же понимается под «коррупцией» в отечественном уголовном праве? Важно отметить, что это вообще не уголовно-правовой термин. Многие называют его криминологическим, хотя есть и такая точка зрения, что «коррупция - понятие не столько правовое, сколько социальное и нравственное».</a:t>
            </a:r>
          </a:p>
          <a:p>
            <a:r>
              <a:rPr lang="ru-RU" sz="2400" dirty="0"/>
              <a:t>Встречается понимание коррупции как социально негативного явления, выражающееся в подкупе одних лиц другими, что отражается уголовно-правовым понятием взяточничество. </a:t>
            </a:r>
          </a:p>
        </p:txBody>
      </p:sp>
      <p:pic>
        <p:nvPicPr>
          <p:cNvPr id="19458" name="Picture 2" descr="http://www.segodnya.ua/img/forall/a/142074/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4143380"/>
            <a:ext cx="3786214" cy="2498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законодательной базы по        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антикоррупционной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политике в РФ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857364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Правовую основу антикоррупционной политики составляют Конституция Российской Федерации, нормы настоящего Федерального закона и других федеральных законов, законов субъектов Российской Федерации, иных нормативных правовых актов, предусматривающих меры предупреждения коррупции, пресечения  коррупционных правонарушений и ответственности за них.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Федеральным законом устанавливаются основы федеральной антикоррупционной политики, основные начала антикоррупционной политики органов государственной власти субъектов Российской Федерации, общие принципы антикоррупционной политики органов местного самоуправления.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42852"/>
            <a:ext cx="8715436" cy="52466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/>
              <a:t>3. Уголовная, административная и гражданско-правовая ответственность за коррупционные правонарушения устанавливается соответствующими кодексами.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4. Внутренняя антикоррупционная политика партий и других общественно- политических объединений,  коммерческих и иных организаций, не являющихся государственными органами, органами местного самоуправления или их  учреждениями, определяется уставами и  иными учредительными документами соответствующих партий и других общественно-политических объединений. </a:t>
            </a:r>
          </a:p>
          <a:p>
            <a:pPr>
              <a:lnSpc>
                <a:spcPct val="80000"/>
              </a:lnSpc>
            </a:pPr>
            <a:r>
              <a:rPr lang="ru-RU" sz="2000" dirty="0"/>
              <a:t>5. Антикоррупционная политика Российской Федерации строится с учетом международно-правовых стандартов. Общепризнанные принципы и нормы международного права и международные договоры Российской Федерации входят составной частью в правовую основу антикоррупционной политики. Если международным договором Российской Федерации установлены иные правила по сравнению с предусмотренными национальным </a:t>
            </a:r>
            <a:r>
              <a:rPr lang="ru-RU" sz="2000" dirty="0" err="1"/>
              <a:t>антикоррупционным</a:t>
            </a:r>
            <a:r>
              <a:rPr lang="ru-RU" sz="2000" dirty="0"/>
              <a:t> законодательством, то применяются правила международного договора.</a:t>
            </a:r>
          </a:p>
        </p:txBody>
      </p:sp>
      <p:pic>
        <p:nvPicPr>
          <p:cNvPr id="15362" name="Picture 2" descr="http://s4.images.drive2.ru/user.blog.photos/3800/000/000/059/4c4/88cc157a0f5d2000-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602063"/>
            <a:ext cx="3071834" cy="21556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Положительные </a:t>
            </a:r>
            <a:r>
              <a:rPr lang="ru-RU" sz="3200" b="1" dirty="0"/>
              <a:t>характеристики </a:t>
            </a:r>
            <a:r>
              <a:rPr lang="ru-RU" sz="3200" b="1" dirty="0" smtClean="0"/>
              <a:t>при регулировании </a:t>
            </a:r>
            <a:r>
              <a:rPr lang="ru-RU" sz="3200" b="1" dirty="0"/>
              <a:t>проблемы коррупции в РФ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43050"/>
            <a:ext cx="7072362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 Предупреждение коррупционных    правонарушений   осуществляется путем применения следующих мер:  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   - мониторинг  коррупционных  правонарушений в целом и отдельных их видов;  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- антикоррупционная экспертиза правовых актов;     - пропаганда антикоррупционных стандартов;    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- опубликование  отчетов о состоянии коррупции и реализации мер антикоррупционной политики;   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  - антикоррупционные образование и воспитание; </a:t>
            </a:r>
          </a:p>
        </p:txBody>
      </p:sp>
      <p:pic>
        <p:nvPicPr>
          <p:cNvPr id="13314" name="Picture 2" descr="Картинка 1 из 48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714884"/>
            <a:ext cx="2000264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214290"/>
            <a:ext cx="8643998" cy="664371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- установление   льгот   для  государственных  и  муниципальных служащих, связанных с длительностью безупречной службы;  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- ведение обособленных регистров лиц,  в том числе юридических, которые  в  соответствии  с  судебными  решениями  подвергнуты мерам юридической    ответственности    за    совершение     коррупционных правонарушений;    </a:t>
            </a:r>
            <a:endParaRPr lang="ru-RU" sz="2400" dirty="0" smtClean="0"/>
          </a:p>
          <a:p>
            <a:pPr>
              <a:lnSpc>
                <a:spcPct val="90000"/>
              </a:lnSpc>
            </a:pPr>
            <a:endParaRPr lang="ru-RU" sz="2400" dirty="0" smtClean="0"/>
          </a:p>
          <a:p>
            <a:pPr>
              <a:lnSpc>
                <a:spcPct val="90000"/>
              </a:lnSpc>
            </a:pPr>
            <a:endParaRPr lang="ru-RU" sz="2400" dirty="0" smtClean="0"/>
          </a:p>
          <a:p>
            <a:pPr>
              <a:lnSpc>
                <a:spcPct val="90000"/>
              </a:lnSpc>
            </a:pPr>
            <a:endParaRPr lang="ru-RU" sz="2400" dirty="0"/>
          </a:p>
          <a:p>
            <a:pPr>
              <a:lnSpc>
                <a:spcPct val="90000"/>
              </a:lnSpc>
            </a:pPr>
            <a:endParaRPr lang="ru-RU" sz="2400" dirty="0" smtClean="0"/>
          </a:p>
          <a:p>
            <a:pPr>
              <a:lnSpc>
                <a:spcPct val="90000"/>
              </a:lnSpc>
            </a:pPr>
            <a:endParaRPr lang="ru-RU" sz="2400" dirty="0" smtClean="0"/>
          </a:p>
          <a:p>
            <a:pPr>
              <a:lnSpc>
                <a:spcPct val="90000"/>
              </a:lnSpc>
            </a:pPr>
            <a:endParaRPr lang="ru-RU" sz="2400" dirty="0" smtClean="0"/>
          </a:p>
          <a:p>
            <a:pPr>
              <a:lnSpc>
                <a:spcPct val="90000"/>
              </a:lnSpc>
            </a:pPr>
            <a:endParaRPr lang="ru-RU" sz="2400" dirty="0" smtClean="0"/>
          </a:p>
          <a:p>
            <a:pPr>
              <a:lnSpc>
                <a:spcPct val="90000"/>
              </a:lnSpc>
            </a:pPr>
            <a:r>
              <a:rPr lang="ru-RU" sz="2400" dirty="0" smtClean="0"/>
              <a:t> </a:t>
            </a:r>
            <a:r>
              <a:rPr lang="ru-RU" sz="2400" dirty="0"/>
              <a:t>- предостережение  о  недопустимости  совершения  коррупционных правонарушений; 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  - представление  органа  дознания,  следователя,  прокурора   и частное  определение (постановление) суда о необходимости устранения причин  и   условий,   способствовавших   совершению   коррупционных преступлений. </a:t>
            </a:r>
          </a:p>
        </p:txBody>
      </p:sp>
      <p:pic>
        <p:nvPicPr>
          <p:cNvPr id="11266" name="Picture 2" descr="http://pics.livejournal.com/just_montes/pic/003w7a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285992"/>
            <a:ext cx="3528374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243013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Существующие проблемы при </a:t>
            </a:r>
            <a:r>
              <a:rPr lang="ru-RU" sz="2800" b="1" dirty="0" smtClean="0">
                <a:solidFill>
                  <a:srgbClr val="FF0000"/>
                </a:solidFill>
              </a:rPr>
              <a:t>государственном регулировании </a:t>
            </a:r>
            <a:r>
              <a:rPr lang="ru-RU" sz="2800" b="1" dirty="0">
                <a:solidFill>
                  <a:srgbClr val="FF0000"/>
                </a:solidFill>
              </a:rPr>
              <a:t>коррупции в РФ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FF0000"/>
                </a:solidFill>
              </a:rPr>
              <a:t>Нынешние проблемы борьбы с коррупцией были более или менее очевидны уже в начале 90-х годов. . До принятия законов Президент РФ издал Указ «О борьбе с коррупцией в системе государственной службы» от 4 апреля 1992 года, где были предписаны некоторые запреты для служащих аппарата (они не касались государственных должностных лиц), установлено представление деклараций о доходах. Президенту, а скорее его окружению, закон показался слишком строгим и он вернул его на доработку. Последняя не состоялась, так как Верховный Совет был разогнан.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86182" y="571480"/>
            <a:ext cx="5257808" cy="524668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Нижняя палата нового парламента - Государственная Дума продолжила работу над проектом. 12 декабря 1994 года Закон «О борьбе с коррупцией» был принят. Но верхняя палата - Совет Федерации закон отвергла. После доработки Закон «О борьбе с коррупцией» был принят Государственной Думой 22 ноября и одобрен Советом Федерации 9 декабря 1995 года. Но Президент его не подписал. В ноябре 1997 году Государственная Дума приняла в третьем чтении Федеральный закон «О борьбе с коррупцией», но из-за множества юридических несообразностей и технических огрехов этот нормативный акт не прошел остальные стадии законотворчества.  </a:t>
            </a:r>
          </a:p>
        </p:txBody>
      </p:sp>
      <p:pic>
        <p:nvPicPr>
          <p:cNvPr id="7170" name="Picture 2" descr="http://kontrakty.ua/images/stories/fotos/2010/anna/korrupci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3837126" cy="3000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Собственная </a:t>
            </a:r>
            <a:r>
              <a:rPr lang="ru-RU" sz="2800" b="1" dirty="0"/>
              <a:t>оценка </a:t>
            </a:r>
            <a:r>
              <a:rPr lang="ru-RU" sz="2800" b="1" dirty="0" smtClean="0"/>
              <a:t>результатов    </a:t>
            </a:r>
            <a:br>
              <a:rPr lang="ru-RU" sz="2800" b="1" dirty="0" smtClean="0"/>
            </a:br>
            <a:r>
              <a:rPr lang="ru-RU" sz="2800" b="1" dirty="0" smtClean="0"/>
              <a:t> государственного регулирования </a:t>
            </a:r>
            <a:br>
              <a:rPr lang="ru-RU" sz="2800" b="1" dirty="0" smtClean="0"/>
            </a:br>
            <a:r>
              <a:rPr lang="ru-RU" sz="2800" b="1" dirty="0" smtClean="0"/>
              <a:t>антикоррупционной </a:t>
            </a:r>
            <a:r>
              <a:rPr lang="ru-RU" sz="2800" b="1" dirty="0"/>
              <a:t>политики в РФ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643050"/>
            <a:ext cx="4929222" cy="478634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корректировка хода экономических реформ, усиление социальной направленности реформ;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 переход к реальным и реализуемым бюджетам; 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совершенствование налогового законодательства; 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обеспечение четкой правовой регламентации деятельности органов государственной власти, законности и гласности такой деятельности, государственного и общественного контроля за ней; </a:t>
            </a:r>
          </a:p>
        </p:txBody>
      </p:sp>
      <p:pic>
        <p:nvPicPr>
          <p:cNvPr id="5122" name="Picture 2" descr="http://www.xakac.info/sites/default/files/korr.jpg?1280904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428868"/>
            <a:ext cx="3548066" cy="26610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72" y="571480"/>
            <a:ext cx="4857784" cy="6072230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/>
              <a:t>повышение нравственного, материального и культурного уровня населения; </a:t>
            </a:r>
          </a:p>
          <a:p>
            <a:r>
              <a:rPr lang="ru-RU" sz="2800" dirty="0"/>
              <a:t>привлечение институтов гражданского общества к борьбе с коррупцией, особое внимание уделяя воспитанию правового и гражданского сознания, получению навыков антикоррупционного поведения (здесь особая роль отводится средствам массовой информации, которые должны пропагандировать </a:t>
            </a:r>
            <a:r>
              <a:rPr lang="ru-RU" sz="2800" dirty="0" err="1"/>
              <a:t>антикоррупционную</a:t>
            </a:r>
            <a:r>
              <a:rPr lang="ru-RU" sz="2800" dirty="0"/>
              <a:t> политику).</a:t>
            </a:r>
          </a:p>
          <a:p>
            <a:endParaRPr lang="ru-RU" sz="2800" dirty="0"/>
          </a:p>
        </p:txBody>
      </p:sp>
      <p:pic>
        <p:nvPicPr>
          <p:cNvPr id="3074" name="Picture 2" descr="http://www.stihi.ru/pics/2010/12/30/23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857232"/>
            <a:ext cx="3779484" cy="47149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       </a:t>
            </a:r>
            <a:r>
              <a:rPr lang="ru-RU" sz="3200" b="1" dirty="0"/>
              <a:t>Цели и задачи государственного          </a:t>
            </a:r>
            <a:r>
              <a:rPr lang="ru-RU" sz="3200" b="1" dirty="0" smtClean="0"/>
              <a:t>регулирования </a:t>
            </a:r>
            <a:r>
              <a:rPr lang="ru-RU" sz="3200" b="1" dirty="0"/>
              <a:t>в РФ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2400" dirty="0"/>
              <a:t>Целью антикоррупционной   политики   является  снижение  уровня коррупции и обеспечение защиты прав и  законных  интересов  граждан, общества  и  государства  от  угроз,  связанных с коррупцией,  путем реализации следующих задач:</a:t>
            </a:r>
            <a:r>
              <a:rPr lang="ru-RU" dirty="0"/>
              <a:t> </a:t>
            </a:r>
          </a:p>
        </p:txBody>
      </p:sp>
      <p:pic>
        <p:nvPicPr>
          <p:cNvPr id="37890" name="Picture 2" descr="http://32.rsoc.ru/docs/32/antikorrupci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857628"/>
            <a:ext cx="2643206" cy="27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1752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400" dirty="0"/>
              <a:t> - предупреждение коррупционных правонарушений;     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- создание правового механизма,  препятствующего  подкупу  лиц, имеющих публичный статус; 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    - создание правового механизма, препятствующего подкупу граждан при проведении референдума и выборов в органы государственной власти и местного самоуправления;   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  - обеспечение  ответственности  за коррупционные правонарушения во  всех  случаях,  прямо  предусмотренных  нормативными   правовыми актами;  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-  </a:t>
            </a:r>
            <a:r>
              <a:rPr lang="ru-RU" sz="2400" dirty="0" smtClean="0"/>
              <a:t>возмещение     </a:t>
            </a:r>
            <a:r>
              <a:rPr lang="ru-RU" sz="2400" dirty="0"/>
              <a:t>вреда,     </a:t>
            </a: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причиненного    </a:t>
            </a:r>
            <a:r>
              <a:rPr lang="ru-RU" sz="2400" dirty="0"/>
              <a:t>коррупционными </a:t>
            </a: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правонарушениями</a:t>
            </a:r>
            <a:r>
              <a:rPr lang="ru-RU" sz="2400" dirty="0"/>
              <a:t>;    мониторинг   </a:t>
            </a: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 </a:t>
            </a:r>
            <a:r>
              <a:rPr lang="ru-RU" sz="2400" dirty="0" err="1" smtClean="0"/>
              <a:t>коррупциогенных</a:t>
            </a:r>
            <a:r>
              <a:rPr lang="ru-RU" sz="2400" dirty="0" smtClean="0"/>
              <a:t> факторов     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и </a:t>
            </a:r>
            <a:r>
              <a:rPr lang="ru-RU" sz="2400" dirty="0"/>
              <a:t>эффективности мер </a:t>
            </a: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антикоррупционной </a:t>
            </a:r>
            <a:r>
              <a:rPr lang="ru-RU" sz="2400" dirty="0"/>
              <a:t>политики; </a:t>
            </a:r>
          </a:p>
        </p:txBody>
      </p:sp>
      <p:pic>
        <p:nvPicPr>
          <p:cNvPr id="35842" name="Picture 2" descr="http://humor.kinnet.ru/an/an1004/1042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929066"/>
            <a:ext cx="3143272" cy="241508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785794"/>
            <a:ext cx="8286808" cy="500066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формирование   антикоррупционного   общественного   сознания;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содействие    правовой    реформе,    направленной    на    снижение неопределенности правовых установлений,  эффективную охрану и защиту прав и свобод человека и гражданина;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содействие реализации прав граждан и организаций на доступ  к информации о фактах коррупции и </a:t>
            </a:r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коррупциогенных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факторах, а также на их свободное освещение в средствах массовой информации;  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создание  стимулов  к  замещению  государственных должностей, должностей  государственной  и  муниципальной   служб   неподкупными лицами.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Объекты государственного       регулирования</a:t>
            </a:r>
            <a:endParaRPr lang="ru-RU" sz="3200" b="1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57742" cy="4972072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Для подкрепления высказываний о пагубном влиянии коррупции, рассмотрим более подробно ситуацию, сложившуюся в одной из отраслей права - налоговой. Сложность и жесткость налоговой системы с одной стороны, невозможность государства полностью контролировать им же принятых законов - с другой, толкнули как организации, так и отдельных предпринимателей в теневой бизнес, размеры которого стали вполне статистически значимыми. Все это создало питательную среду для коррупции.</a:t>
            </a:r>
          </a:p>
        </p:txBody>
      </p:sp>
      <p:pic>
        <p:nvPicPr>
          <p:cNvPr id="4" name="Picture 7" descr="деньги в зачетк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000240"/>
            <a:ext cx="3155950" cy="3673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86182" y="214290"/>
            <a:ext cx="4972056" cy="664371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dirty="0"/>
              <a:t>Характерным поведением сотрудников налоговых органов стало совершение должностных подлогов в угоду коммерческим структурам (переписывание актов проверок, выдача фиктивных справок и пр.). 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Для большей убедительности высказываний о вреде коррупции рассмотрим еще одну отрасль права - гражданское право. В условиях переходного периода государственная собственность находится в распоряжении государственных чиновников, и в этих условиях коррупция позволяет преступным группам использовать механизм приватизации в своих интересах.</a:t>
            </a:r>
          </a:p>
        </p:txBody>
      </p:sp>
      <p:pic>
        <p:nvPicPr>
          <p:cNvPr id="29698" name="Picture 2" descr="http://s60.radikal.ru/i170/0910/bc/728ef44dbb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85794"/>
            <a:ext cx="3321866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785794"/>
            <a:ext cx="8472518" cy="5030787"/>
          </a:xfrm>
        </p:spPr>
        <p:txBody>
          <a:bodyPr/>
          <a:lstStyle/>
          <a:p>
            <a:r>
              <a:rPr lang="ru-RU" sz="2400" dirty="0"/>
              <a:t>Что касается земельно-правовых отношений, то в ситуации, когда земля превратилась в товар, произошла передача полномочий по ее распределению к местным органам. Это усилило рассогласованность действий исполнительных структур власти и привело к ослаблению государственного контроля за их деятельность, такое положение в сфере регулирования земельных отношений создало благоприятную почву для всякого рода злоупотреблений. </a:t>
            </a:r>
          </a:p>
        </p:txBody>
      </p:sp>
      <p:pic>
        <p:nvPicPr>
          <p:cNvPr id="27650" name="Picture 2" descr="http://img.dni.ru/binaries/v2_articlepic/2612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214818"/>
            <a:ext cx="2809875" cy="2371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500042"/>
            <a:ext cx="8229600" cy="5246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FF0000"/>
                </a:solidFill>
              </a:rPr>
              <a:t>Данные МВД и прокуратуры показывают, что в настоящее время серьезной проблемой стали нарушения законности при предоставлении земельных участков, коррупция и взяточничество в органах управления земельным фондом. 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FF0000"/>
                </a:solidFill>
              </a:rPr>
              <a:t>Даже на примере рассмотренных двух отраслей права - налоговой и гражданской (хотя далеко не все коррупционные правонарушения были названы) становится очевидным стремление коррупции вытеснить нормальные общественные отношения и укоренить свои позиции. </a:t>
            </a:r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     </a:t>
            </a:r>
            <a:r>
              <a:rPr lang="ru-RU" sz="3200" b="1" dirty="0"/>
              <a:t>Предполагаемые методы </a:t>
            </a:r>
            <a:r>
              <a:rPr lang="ru-RU" sz="3200" b="1" dirty="0" smtClean="0"/>
              <a:t>изучения антикоррупционной </a:t>
            </a:r>
            <a:r>
              <a:rPr lang="ru-RU" sz="3200" b="1" dirty="0"/>
              <a:t>политики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86304" cy="4900634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ru-RU" sz="2800" dirty="0"/>
              <a:t>Программы юридической грамотности</a:t>
            </a:r>
          </a:p>
          <a:p>
            <a:pPr>
              <a:lnSpc>
                <a:spcPct val="90000"/>
              </a:lnSpc>
            </a:pPr>
            <a:r>
              <a:rPr lang="ru-RU" sz="2800" dirty="0"/>
              <a:t>Доступ к информации</a:t>
            </a:r>
          </a:p>
          <a:p>
            <a:pPr>
              <a:lnSpc>
                <a:spcPct val="90000"/>
              </a:lnSpc>
            </a:pPr>
            <a:r>
              <a:rPr lang="ru-RU" sz="2800" dirty="0"/>
              <a:t>Опросы и исследования</a:t>
            </a:r>
          </a:p>
          <a:p>
            <a:pPr>
              <a:lnSpc>
                <a:spcPct val="90000"/>
              </a:lnSpc>
            </a:pPr>
            <a:r>
              <a:rPr lang="ru-RU" sz="2800" dirty="0"/>
              <a:t>Молодежные программы</a:t>
            </a:r>
          </a:p>
          <a:p>
            <a:pPr>
              <a:lnSpc>
                <a:spcPct val="90000"/>
              </a:lnSpc>
            </a:pPr>
            <a:r>
              <a:rPr lang="ru-RU" sz="2800" dirty="0"/>
              <a:t>Программы в сфере бизнеса</a:t>
            </a:r>
          </a:p>
          <a:p>
            <a:pPr>
              <a:lnSpc>
                <a:spcPct val="90000"/>
              </a:lnSpc>
            </a:pPr>
            <a:r>
              <a:rPr lang="ru-RU" sz="2800" dirty="0"/>
              <a:t>Публичные антикоррупционные мероприятия</a:t>
            </a:r>
          </a:p>
          <a:p>
            <a:pPr>
              <a:lnSpc>
                <a:spcPct val="90000"/>
              </a:lnSpc>
            </a:pPr>
            <a:r>
              <a:rPr lang="ru-RU" sz="2800" dirty="0"/>
              <a:t>Публикация в СМИ (журналистские расследования) </a:t>
            </a:r>
          </a:p>
        </p:txBody>
      </p:sp>
      <p:pic>
        <p:nvPicPr>
          <p:cNvPr id="4" name="Picture 5" descr="Мудро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071678"/>
            <a:ext cx="2684463" cy="3744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1273</Words>
  <Application>Microsoft Office PowerPoint</Application>
  <PresentationFormat>Экран (4:3)</PresentationFormat>
  <Paragraphs>88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Антикоррупционная политика</vt:lpstr>
      <vt:lpstr>       Цели и задачи государственного          регулирования в РФ</vt:lpstr>
      <vt:lpstr>Презентация PowerPoint</vt:lpstr>
      <vt:lpstr>Презентация PowerPoint</vt:lpstr>
      <vt:lpstr>Объекты государственного       регулирования</vt:lpstr>
      <vt:lpstr>Презентация PowerPoint</vt:lpstr>
      <vt:lpstr>Презентация PowerPoint</vt:lpstr>
      <vt:lpstr>Презентация PowerPoint</vt:lpstr>
      <vt:lpstr>     Предполагаемые методы изучения антикоррупционной политики</vt:lpstr>
      <vt:lpstr>История вопроса в РФ</vt:lpstr>
      <vt:lpstr>Презентация PowerPoint</vt:lpstr>
      <vt:lpstr>Характеристика законодательной базы по         антикоррупционной политике в РФ </vt:lpstr>
      <vt:lpstr>Презентация PowerPoint</vt:lpstr>
      <vt:lpstr>Положительные характеристики при регулировании проблемы коррупции в РФ</vt:lpstr>
      <vt:lpstr>Презентация PowerPoint</vt:lpstr>
      <vt:lpstr>Существующие проблемы при государственном регулировании коррупции в РФ</vt:lpstr>
      <vt:lpstr>Презентация PowerPoint</vt:lpstr>
      <vt:lpstr>Собственная оценка результатов      государственного регулирования  антикоррупционной политики в РФ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Аникоррупционная политика</dc:title>
  <cp:lastModifiedBy>1</cp:lastModifiedBy>
  <cp:revision>13</cp:revision>
  <dcterms:modified xsi:type="dcterms:W3CDTF">2013-06-17T19:01:51Z</dcterms:modified>
</cp:coreProperties>
</file>